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61" r:id="rId3"/>
    <p:sldId id="262" r:id="rId4"/>
    <p:sldId id="259"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0280E5-3C4E-40FB-9A09-DF0D4DFDAFC0}" type="datetimeFigureOut">
              <a:rPr lang="de-DE" smtClean="0"/>
              <a:t>19.12.2025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20F907-BD5C-44E4-9D5A-80077A4995E2}" type="slidenum">
              <a:rPr lang="de-DE" smtClean="0"/>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920F907-BD5C-44E4-9D5A-80077A4995E2}" type="slidenum">
              <a:rPr lang="de-DE" smtClean="0"/>
              <a:t>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C23A113-2346-454C-8B4C-5CC3AE06A87D}" type="datetimeFigureOut">
              <a:rPr lang="de-DE" smtClean="0"/>
              <a:t>19.12.2025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C23A113-2346-454C-8B4C-5CC3AE06A87D}" type="datetimeFigureOut">
              <a:rPr lang="de-DE" smtClean="0"/>
              <a:t>19.12.2025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C23A113-2346-454C-8B4C-5CC3AE06A87D}" type="datetimeFigureOut">
              <a:rPr lang="de-DE" smtClean="0"/>
              <a:t>19.12.2025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C23A113-2346-454C-8B4C-5CC3AE06A87D}" type="datetimeFigureOut">
              <a:rPr lang="de-DE" smtClean="0"/>
              <a:t>19.12.2025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1C23A113-2346-454C-8B4C-5CC3AE06A87D}" type="datetimeFigureOut">
              <a:rPr lang="de-DE" smtClean="0"/>
              <a:t>19.12.2025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C23A113-2346-454C-8B4C-5CC3AE06A87D}" type="datetimeFigureOut">
              <a:rPr lang="de-DE" smtClean="0"/>
              <a:t>19.12.2025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C23A113-2346-454C-8B4C-5CC3AE06A87D}" type="datetimeFigureOut">
              <a:rPr lang="de-DE" smtClean="0"/>
              <a:t>19.12.2025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C23A113-2346-454C-8B4C-5CC3AE06A87D}" type="datetimeFigureOut">
              <a:rPr lang="de-DE" smtClean="0"/>
              <a:t>19.12.2025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C23A113-2346-454C-8B4C-5CC3AE06A87D}" type="datetimeFigureOut">
              <a:rPr lang="de-DE" smtClean="0"/>
              <a:t>19.12.2025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C23A113-2346-454C-8B4C-5CC3AE06A87D}" type="datetimeFigureOut">
              <a:rPr lang="de-DE" smtClean="0"/>
              <a:t>19.12.2025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C23A113-2346-454C-8B4C-5CC3AE06A87D}" type="datetimeFigureOut">
              <a:rPr lang="de-DE" smtClean="0"/>
              <a:t>19.12.2025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11DD840-BB13-4153-BAF3-323F0751D9B3}"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23A113-2346-454C-8B4C-5CC3AE06A87D}" type="datetimeFigureOut">
              <a:rPr lang="de-DE" smtClean="0"/>
              <a:t>19.12.2025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1DD840-BB13-4153-BAF3-323F0751D9B3}"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260648"/>
            <a:ext cx="7772400" cy="1470025"/>
          </a:xfrm>
        </p:spPr>
        <p:txBody>
          <a:bodyPr>
            <a:normAutofit fontScale="90000"/>
          </a:bodyPr>
          <a:lstStyle/>
          <a:p>
            <a:r>
              <a:rPr lang="de-DE" dirty="0"/>
              <a:t>Zusammensetzung der Luft, </a:t>
            </a:r>
            <a:br>
              <a:rPr lang="de-DE" dirty="0"/>
            </a:br>
            <a:r>
              <a:rPr lang="de-DE" dirty="0"/>
              <a:t>die uns umgibt und die wir atmen: </a:t>
            </a:r>
          </a:p>
        </p:txBody>
      </p:sp>
      <p:graphicFrame>
        <p:nvGraphicFramePr>
          <p:cNvPr id="5" name="Tabelle 4"/>
          <p:cNvGraphicFramePr>
            <a:graphicFrameLocks noGrp="1"/>
          </p:cNvGraphicFramePr>
          <p:nvPr/>
        </p:nvGraphicFramePr>
        <p:xfrm>
          <a:off x="1331640" y="1772816"/>
          <a:ext cx="7029266" cy="3802079"/>
        </p:xfrm>
        <a:graphic>
          <a:graphicData uri="http://schemas.openxmlformats.org/drawingml/2006/table">
            <a:tbl>
              <a:tblPr/>
              <a:tblGrid>
                <a:gridCol w="3514633">
                  <a:extLst>
                    <a:ext uri="{9D8B030D-6E8A-4147-A177-3AD203B41FA5}">
                      <a16:colId xmlns:a16="http://schemas.microsoft.com/office/drawing/2014/main" val="20000"/>
                    </a:ext>
                  </a:extLst>
                </a:gridCol>
                <a:gridCol w="3514633">
                  <a:extLst>
                    <a:ext uri="{9D8B030D-6E8A-4147-A177-3AD203B41FA5}">
                      <a16:colId xmlns:a16="http://schemas.microsoft.com/office/drawing/2014/main" val="20001"/>
                    </a:ext>
                  </a:extLst>
                </a:gridCol>
              </a:tblGrid>
              <a:tr h="325509">
                <a:tc>
                  <a:txBody>
                    <a:bodyPr/>
                    <a:lstStyle/>
                    <a:p>
                      <a:pPr>
                        <a:lnSpc>
                          <a:spcPct val="115000"/>
                        </a:lnSpc>
                        <a:spcAft>
                          <a:spcPts val="0"/>
                        </a:spcAft>
                      </a:pPr>
                      <a:r>
                        <a:rPr lang="de-DE" sz="1600" b="1" dirty="0">
                          <a:latin typeface="Garamond"/>
                          <a:ea typeface="Calibri"/>
                          <a:cs typeface="Times New Roman"/>
                        </a:rPr>
                        <a:t>Gas</a:t>
                      </a:r>
                      <a:endParaRPr lang="de-DE"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600" b="1">
                          <a:latin typeface="Garamond"/>
                          <a:ea typeface="Calibri"/>
                          <a:cs typeface="Times New Roman"/>
                        </a:rPr>
                        <a:t>Zusammensetzung der Troposphäre in Vol.%</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5509">
                <a:tc>
                  <a:txBody>
                    <a:bodyPr/>
                    <a:lstStyle/>
                    <a:p>
                      <a:pPr>
                        <a:lnSpc>
                          <a:spcPct val="115000"/>
                        </a:lnSpc>
                        <a:spcAft>
                          <a:spcPts val="0"/>
                        </a:spcAft>
                      </a:pPr>
                      <a:r>
                        <a:rPr lang="de-DE" sz="1600">
                          <a:latin typeface="Garamond"/>
                          <a:ea typeface="Calibri"/>
                          <a:cs typeface="Times New Roman"/>
                        </a:rPr>
                        <a:t>Stickstoff (N</a:t>
                      </a:r>
                      <a:r>
                        <a:rPr lang="de-DE" sz="1600" baseline="-25000">
                          <a:latin typeface="Garamond"/>
                          <a:ea typeface="Calibri"/>
                          <a:cs typeface="Times New Roman"/>
                        </a:rPr>
                        <a:t>2</a:t>
                      </a:r>
                      <a:r>
                        <a:rPr lang="de-DE" sz="1600">
                          <a:latin typeface="Garamond"/>
                          <a:ea typeface="Calibri"/>
                          <a:cs typeface="Times New Roman"/>
                        </a:rPr>
                        <a:t>)</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78</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25509">
                <a:tc>
                  <a:txBody>
                    <a:bodyPr/>
                    <a:lstStyle/>
                    <a:p>
                      <a:pPr>
                        <a:lnSpc>
                          <a:spcPct val="115000"/>
                        </a:lnSpc>
                        <a:spcAft>
                          <a:spcPts val="0"/>
                        </a:spcAft>
                      </a:pPr>
                      <a:r>
                        <a:rPr lang="de-DE" sz="1600" b="1" dirty="0">
                          <a:latin typeface="Garamond"/>
                          <a:ea typeface="Calibri"/>
                          <a:cs typeface="Times New Roman"/>
                        </a:rPr>
                        <a:t>Sauerstoff (O</a:t>
                      </a:r>
                      <a:r>
                        <a:rPr lang="de-DE" sz="1600" b="1" baseline="-25000" dirty="0">
                          <a:latin typeface="Garamond"/>
                          <a:ea typeface="Calibri"/>
                          <a:cs typeface="Times New Roman"/>
                        </a:rPr>
                        <a:t>2</a:t>
                      </a:r>
                      <a:r>
                        <a:rPr lang="de-DE" sz="1600" b="1" dirty="0">
                          <a:latin typeface="Garamond"/>
                          <a:ea typeface="Calibri"/>
                          <a:cs typeface="Times New Roman"/>
                        </a:rPr>
                        <a:t>)</a:t>
                      </a:r>
                      <a:endParaRPr lang="de-DE" sz="16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b="1" dirty="0">
                          <a:latin typeface="Garamond"/>
                          <a:ea typeface="Calibri"/>
                          <a:cs typeface="Times New Roman"/>
                        </a:rPr>
                        <a:t>21</a:t>
                      </a:r>
                      <a:endParaRPr lang="de-DE" sz="16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5509">
                <a:tc>
                  <a:txBody>
                    <a:bodyPr/>
                    <a:lstStyle/>
                    <a:p>
                      <a:pPr>
                        <a:lnSpc>
                          <a:spcPct val="115000"/>
                        </a:lnSpc>
                        <a:spcAft>
                          <a:spcPts val="0"/>
                        </a:spcAft>
                      </a:pPr>
                      <a:r>
                        <a:rPr lang="de-DE" sz="1600">
                          <a:latin typeface="Garamond"/>
                          <a:ea typeface="Calibri"/>
                          <a:cs typeface="Times New Roman"/>
                        </a:rPr>
                        <a:t>Argon (Ar)</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1</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5509">
                <a:tc>
                  <a:txBody>
                    <a:bodyPr/>
                    <a:lstStyle/>
                    <a:p>
                      <a:pPr>
                        <a:lnSpc>
                          <a:spcPct val="115000"/>
                        </a:lnSpc>
                        <a:spcAft>
                          <a:spcPts val="0"/>
                        </a:spcAft>
                      </a:pPr>
                      <a:r>
                        <a:rPr lang="de-DE" sz="1600" b="1">
                          <a:latin typeface="Garamond"/>
                          <a:ea typeface="Calibri"/>
                          <a:cs typeface="Times New Roman"/>
                        </a:rPr>
                        <a:t>Kohlenstoffdioxid (CO</a:t>
                      </a:r>
                      <a:r>
                        <a:rPr lang="de-DE" sz="1600" b="1" baseline="-25000">
                          <a:latin typeface="Garamond"/>
                          <a:ea typeface="Calibri"/>
                          <a:cs typeface="Times New Roman"/>
                        </a:rPr>
                        <a:t>2</a:t>
                      </a:r>
                      <a:r>
                        <a:rPr lang="de-DE" sz="1600" b="1">
                          <a:latin typeface="Garamond"/>
                          <a:ea typeface="Calibri"/>
                          <a:cs typeface="Times New Roman"/>
                        </a:rPr>
                        <a:t>)</a:t>
                      </a:r>
                      <a:endParaRPr lang="de-DE" sz="16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b="1" dirty="0">
                          <a:latin typeface="Garamond"/>
                          <a:ea typeface="Calibri"/>
                          <a:cs typeface="Times New Roman"/>
                        </a:rPr>
                        <a:t>3,8</a:t>
                      </a:r>
                      <a:r>
                        <a:rPr lang="de-DE" sz="1600" b="1" dirty="0">
                          <a:latin typeface="Garamond"/>
                          <a:ea typeface="Calibri"/>
                          <a:cs typeface="Calibri"/>
                        </a:rPr>
                        <a:t>∙</a:t>
                      </a:r>
                      <a:r>
                        <a:rPr lang="de-DE" sz="1600" b="1" dirty="0">
                          <a:latin typeface="Garamond"/>
                          <a:ea typeface="Calibri"/>
                          <a:cs typeface="Times New Roman"/>
                        </a:rPr>
                        <a:t>10</a:t>
                      </a:r>
                      <a:r>
                        <a:rPr lang="de-DE" sz="1600" b="1" baseline="30000" dirty="0">
                          <a:latin typeface="Garamond"/>
                          <a:ea typeface="Calibri"/>
                          <a:cs typeface="Times New Roman"/>
                        </a:rPr>
                        <a:t>-2</a:t>
                      </a:r>
                      <a:endParaRPr lang="de-DE" sz="16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5509">
                <a:tc>
                  <a:txBody>
                    <a:bodyPr/>
                    <a:lstStyle/>
                    <a:p>
                      <a:pPr>
                        <a:lnSpc>
                          <a:spcPct val="115000"/>
                        </a:lnSpc>
                        <a:spcAft>
                          <a:spcPts val="0"/>
                        </a:spcAft>
                      </a:pPr>
                      <a:r>
                        <a:rPr lang="de-DE" sz="1600">
                          <a:latin typeface="Garamond"/>
                          <a:ea typeface="Calibri"/>
                          <a:cs typeface="Times New Roman"/>
                        </a:rPr>
                        <a:t>Neon (Ne)</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1,8</a:t>
                      </a:r>
                      <a:r>
                        <a:rPr lang="de-DE" sz="1600">
                          <a:latin typeface="Garamond"/>
                          <a:ea typeface="Calibri"/>
                          <a:cs typeface="Calibri"/>
                        </a:rPr>
                        <a:t>∙</a:t>
                      </a:r>
                      <a:r>
                        <a:rPr lang="de-DE" sz="1600">
                          <a:latin typeface="Garamond"/>
                          <a:ea typeface="Calibri"/>
                          <a:cs typeface="Times New Roman"/>
                        </a:rPr>
                        <a:t>10</a:t>
                      </a:r>
                      <a:r>
                        <a:rPr lang="de-DE" sz="1600" baseline="30000">
                          <a:latin typeface="Garamond"/>
                          <a:ea typeface="Calibri"/>
                          <a:cs typeface="Times New Roman"/>
                        </a:rPr>
                        <a:t>-3</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25509">
                <a:tc>
                  <a:txBody>
                    <a:bodyPr/>
                    <a:lstStyle/>
                    <a:p>
                      <a:pPr>
                        <a:lnSpc>
                          <a:spcPct val="115000"/>
                        </a:lnSpc>
                        <a:spcAft>
                          <a:spcPts val="0"/>
                        </a:spcAft>
                      </a:pPr>
                      <a:r>
                        <a:rPr lang="de-DE" sz="1600">
                          <a:latin typeface="Garamond"/>
                          <a:ea typeface="Calibri"/>
                          <a:cs typeface="Times New Roman"/>
                        </a:rPr>
                        <a:t>Helium(He)</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5,2</a:t>
                      </a:r>
                      <a:r>
                        <a:rPr lang="de-DE" sz="1600">
                          <a:latin typeface="Garamond"/>
                          <a:ea typeface="Calibri"/>
                          <a:cs typeface="Calibri"/>
                        </a:rPr>
                        <a:t>∙</a:t>
                      </a:r>
                      <a:r>
                        <a:rPr lang="de-DE" sz="1600">
                          <a:latin typeface="Garamond"/>
                          <a:ea typeface="Calibri"/>
                          <a:cs typeface="Times New Roman"/>
                        </a:rPr>
                        <a:t>10</a:t>
                      </a:r>
                      <a:r>
                        <a:rPr lang="de-DE" sz="1600" baseline="30000">
                          <a:latin typeface="Garamond"/>
                          <a:ea typeface="Calibri"/>
                          <a:cs typeface="Times New Roman"/>
                        </a:rPr>
                        <a:t>-4</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25509">
                <a:tc>
                  <a:txBody>
                    <a:bodyPr/>
                    <a:lstStyle/>
                    <a:p>
                      <a:pPr>
                        <a:lnSpc>
                          <a:spcPct val="115000"/>
                        </a:lnSpc>
                        <a:spcAft>
                          <a:spcPts val="0"/>
                        </a:spcAft>
                      </a:pPr>
                      <a:r>
                        <a:rPr lang="de-DE" sz="1600">
                          <a:latin typeface="Garamond"/>
                          <a:ea typeface="Calibri"/>
                          <a:cs typeface="Times New Roman"/>
                        </a:rPr>
                        <a:t>Methan (CH</a:t>
                      </a:r>
                      <a:r>
                        <a:rPr lang="de-DE" sz="1600" baseline="-25000">
                          <a:latin typeface="Garamond"/>
                          <a:ea typeface="Calibri"/>
                          <a:cs typeface="Times New Roman"/>
                        </a:rPr>
                        <a:t>4</a:t>
                      </a:r>
                      <a:r>
                        <a:rPr lang="de-DE" sz="1600">
                          <a:latin typeface="Garamond"/>
                          <a:ea typeface="Calibri"/>
                          <a:cs typeface="Times New Roman"/>
                        </a:rPr>
                        <a:t>)</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1,8</a:t>
                      </a:r>
                      <a:r>
                        <a:rPr lang="de-DE" sz="1600">
                          <a:latin typeface="Garamond"/>
                          <a:ea typeface="Calibri"/>
                          <a:cs typeface="Calibri"/>
                        </a:rPr>
                        <a:t>∙</a:t>
                      </a:r>
                      <a:r>
                        <a:rPr lang="de-DE" sz="1600">
                          <a:latin typeface="Garamond"/>
                          <a:ea typeface="Calibri"/>
                          <a:cs typeface="Times New Roman"/>
                        </a:rPr>
                        <a:t>10</a:t>
                      </a:r>
                      <a:r>
                        <a:rPr lang="de-DE" sz="1600" baseline="30000">
                          <a:latin typeface="Garamond"/>
                          <a:ea typeface="Calibri"/>
                          <a:cs typeface="Times New Roman"/>
                        </a:rPr>
                        <a:t>-4</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25509">
                <a:tc>
                  <a:txBody>
                    <a:bodyPr/>
                    <a:lstStyle/>
                    <a:p>
                      <a:pPr>
                        <a:lnSpc>
                          <a:spcPct val="115000"/>
                        </a:lnSpc>
                        <a:spcAft>
                          <a:spcPts val="0"/>
                        </a:spcAft>
                      </a:pPr>
                      <a:r>
                        <a:rPr lang="de-DE" sz="1600">
                          <a:latin typeface="Garamond"/>
                          <a:ea typeface="Calibri"/>
                          <a:cs typeface="Times New Roman"/>
                        </a:rPr>
                        <a:t>Krypton ( Kr) </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1,1</a:t>
                      </a:r>
                      <a:r>
                        <a:rPr lang="de-DE" sz="1600">
                          <a:latin typeface="Garamond"/>
                          <a:ea typeface="Calibri"/>
                          <a:cs typeface="Calibri"/>
                        </a:rPr>
                        <a:t>∙</a:t>
                      </a:r>
                      <a:r>
                        <a:rPr lang="de-DE" sz="1600">
                          <a:latin typeface="Garamond"/>
                          <a:ea typeface="Calibri"/>
                          <a:cs typeface="Times New Roman"/>
                        </a:rPr>
                        <a:t>10</a:t>
                      </a:r>
                      <a:r>
                        <a:rPr lang="de-DE" sz="1600" baseline="30000">
                          <a:latin typeface="Garamond"/>
                          <a:ea typeface="Calibri"/>
                          <a:cs typeface="Times New Roman"/>
                        </a:rPr>
                        <a:t>-4</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25509">
                <a:tc>
                  <a:txBody>
                    <a:bodyPr/>
                    <a:lstStyle/>
                    <a:p>
                      <a:pPr>
                        <a:lnSpc>
                          <a:spcPct val="115000"/>
                        </a:lnSpc>
                        <a:spcAft>
                          <a:spcPts val="0"/>
                        </a:spcAft>
                      </a:pPr>
                      <a:r>
                        <a:rPr lang="de-DE" sz="1600">
                          <a:latin typeface="Garamond"/>
                          <a:ea typeface="Calibri"/>
                          <a:cs typeface="Times New Roman"/>
                        </a:rPr>
                        <a:t>Wasserstoff (H</a:t>
                      </a:r>
                      <a:r>
                        <a:rPr lang="de-DE" sz="1600" baseline="-25000">
                          <a:latin typeface="Garamond"/>
                          <a:ea typeface="Calibri"/>
                          <a:cs typeface="Times New Roman"/>
                        </a:rPr>
                        <a:t>2</a:t>
                      </a:r>
                      <a:r>
                        <a:rPr lang="de-DE" sz="1600">
                          <a:latin typeface="Garamond"/>
                          <a:ea typeface="Calibri"/>
                          <a:cs typeface="Times New Roman"/>
                        </a:rPr>
                        <a:t>)</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a:latin typeface="Garamond"/>
                          <a:ea typeface="Calibri"/>
                          <a:cs typeface="Times New Roman"/>
                        </a:rPr>
                        <a:t>0,5</a:t>
                      </a:r>
                      <a:r>
                        <a:rPr lang="de-DE" sz="1600">
                          <a:latin typeface="Garamond"/>
                          <a:ea typeface="Calibri"/>
                          <a:cs typeface="Calibri"/>
                        </a:rPr>
                        <a:t>∙</a:t>
                      </a:r>
                      <a:r>
                        <a:rPr lang="de-DE" sz="1600">
                          <a:latin typeface="Garamond"/>
                          <a:ea typeface="Calibri"/>
                          <a:cs typeface="Times New Roman"/>
                        </a:rPr>
                        <a:t>10</a:t>
                      </a:r>
                      <a:r>
                        <a:rPr lang="de-DE" sz="1600" baseline="30000">
                          <a:latin typeface="Garamond"/>
                          <a:ea typeface="Calibri"/>
                          <a:cs typeface="Times New Roman"/>
                        </a:rPr>
                        <a:t>-4</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25509">
                <a:tc>
                  <a:txBody>
                    <a:bodyPr/>
                    <a:lstStyle/>
                    <a:p>
                      <a:pPr>
                        <a:lnSpc>
                          <a:spcPct val="115000"/>
                        </a:lnSpc>
                        <a:spcAft>
                          <a:spcPts val="0"/>
                        </a:spcAft>
                      </a:pPr>
                      <a:r>
                        <a:rPr lang="de-DE" sz="1600">
                          <a:latin typeface="Garamond"/>
                          <a:ea typeface="Calibri"/>
                          <a:cs typeface="Times New Roman"/>
                        </a:rPr>
                        <a:t>Distickstoffoxid ( N</a:t>
                      </a:r>
                      <a:r>
                        <a:rPr lang="de-DE" sz="1600" baseline="-25000">
                          <a:latin typeface="Garamond"/>
                          <a:ea typeface="Calibri"/>
                          <a:cs typeface="Times New Roman"/>
                        </a:rPr>
                        <a:t>2</a:t>
                      </a:r>
                      <a:r>
                        <a:rPr lang="de-DE" sz="1600">
                          <a:latin typeface="Garamond"/>
                          <a:ea typeface="Calibri"/>
                          <a:cs typeface="Times New Roman"/>
                        </a:rPr>
                        <a:t>O)</a:t>
                      </a:r>
                      <a:endParaRPr lang="de-DE"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600" dirty="0">
                          <a:latin typeface="Garamond"/>
                          <a:ea typeface="Calibri"/>
                          <a:cs typeface="Times New Roman"/>
                        </a:rPr>
                        <a:t>0,3</a:t>
                      </a:r>
                      <a:r>
                        <a:rPr lang="de-DE" sz="1600" dirty="0">
                          <a:latin typeface="Garamond"/>
                          <a:ea typeface="Calibri"/>
                          <a:cs typeface="Calibri"/>
                        </a:rPr>
                        <a:t>∙</a:t>
                      </a:r>
                      <a:r>
                        <a:rPr lang="de-DE" sz="1600" dirty="0">
                          <a:latin typeface="Garamond"/>
                          <a:ea typeface="Calibri"/>
                          <a:cs typeface="Times New Roman"/>
                        </a:rPr>
                        <a:t>10</a:t>
                      </a:r>
                      <a:r>
                        <a:rPr lang="de-DE" sz="1600" baseline="30000" dirty="0">
                          <a:latin typeface="Garamond"/>
                          <a:ea typeface="Calibri"/>
                          <a:cs typeface="Times New Roman"/>
                        </a:rPr>
                        <a:t>-4</a:t>
                      </a:r>
                      <a:endParaRPr lang="de-DE"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4098" name="Rectangle 2"/>
          <p:cNvSpPr>
            <a:spLocks noChangeArrowheads="1"/>
          </p:cNvSpPr>
          <p:nvPr/>
        </p:nvSpPr>
        <p:spPr bwMode="auto">
          <a:xfrm>
            <a:off x="1259632" y="5589240"/>
            <a:ext cx="5724644"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Tabelle: Zusammensetzung von </a:t>
            </a:r>
            <a:r>
              <a:rPr kumimoji="0" lang="de-DE" sz="1400" b="1" i="0" u="none" strike="noStrike" cap="none" normalizeH="0" baseline="0" dirty="0" err="1">
                <a:ln>
                  <a:noFill/>
                </a:ln>
                <a:solidFill>
                  <a:schemeClr val="tx1"/>
                </a:solidFill>
                <a:effectLst/>
                <a:latin typeface="Garamond" pitchFamily="18" charset="0"/>
                <a:ea typeface="Calibri" pitchFamily="34" charset="0"/>
                <a:cs typeface="Times New Roman" pitchFamily="18" charset="0"/>
              </a:rPr>
              <a:t>unverschmutzter</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Luft der Troposph</a:t>
            </a:r>
            <a:r>
              <a:rPr kumimoji="0" lang="de-DE" sz="1400" b="1" i="0" u="none" strike="noStrike" cap="none" normalizeH="0" baseline="0" dirty="0">
                <a:ln>
                  <a:noFill/>
                </a:ln>
                <a:solidFill>
                  <a:schemeClr val="tx1"/>
                </a:solidFill>
                <a:effectLst/>
                <a:latin typeface="Calibri"/>
                <a:ea typeface="Calibri" pitchFamily="34" charset="0"/>
                <a:cs typeface="Times New Roman" pitchFamily="18" charset="0"/>
              </a:rPr>
              <a:t>ä</a:t>
            </a:r>
            <a:r>
              <a:rPr lang="de-DE" sz="1400" b="1" dirty="0">
                <a:latin typeface="Garamond" pitchFamily="18" charset="0"/>
                <a:ea typeface="Calibri" pitchFamily="34" charset="0"/>
                <a:cs typeface="Times New Roman" pitchFamily="18" charset="0"/>
              </a:rPr>
              <a:t>re</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Quelle: </a:t>
            </a:r>
            <a:r>
              <a:rPr kumimoji="0" lang="de-DE" sz="1400" b="1" i="0" u="none" strike="noStrike" cap="none" normalizeH="0" baseline="0" dirty="0" err="1">
                <a:ln>
                  <a:noFill/>
                </a:ln>
                <a:solidFill>
                  <a:schemeClr val="tx1"/>
                </a:solidFill>
                <a:effectLst/>
                <a:latin typeface="Garamond" pitchFamily="18" charset="0"/>
                <a:ea typeface="Calibri" pitchFamily="34" charset="0"/>
                <a:cs typeface="Times New Roman" pitchFamily="18" charset="0"/>
              </a:rPr>
              <a:t>Salter</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Chemie- Chemical </a:t>
            </a:r>
            <a:r>
              <a:rPr kumimoji="0" lang="de-DE" sz="1400" b="1" i="0" u="none" strike="noStrike" cap="none" normalizeH="0" baseline="0" dirty="0" err="1">
                <a:ln>
                  <a:noFill/>
                </a:ln>
                <a:solidFill>
                  <a:schemeClr val="tx1"/>
                </a:solidFill>
                <a:effectLst/>
                <a:latin typeface="Garamond" pitchFamily="18" charset="0"/>
                <a:ea typeface="Calibri" pitchFamily="34" charset="0"/>
                <a:cs typeface="Times New Roman" pitchFamily="18" charset="0"/>
              </a:rPr>
              <a:t>Storylines</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a:t>
            </a:r>
            <a:r>
              <a:rPr kumimoji="0" lang="de-DE" sz="1400" b="1" i="0" u="none" strike="noStrike" cap="none" normalizeH="0" baseline="0" dirty="0" err="1">
                <a:ln>
                  <a:noFill/>
                </a:ln>
                <a:solidFill>
                  <a:schemeClr val="tx1"/>
                </a:solidFill>
                <a:effectLst/>
                <a:latin typeface="Garamond" pitchFamily="18" charset="0"/>
                <a:ea typeface="Calibri" pitchFamily="34" charset="0"/>
                <a:cs typeface="Times New Roman" pitchFamily="18" charset="0"/>
              </a:rPr>
              <a:t>Schroedel</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(2012) Seite: 46) </a:t>
            </a:r>
            <a:endParaRPr kumimoji="0" lang="de-DE"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400" b="1"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1143000"/>
          </a:xfrm>
        </p:spPr>
        <p:txBody>
          <a:bodyPr>
            <a:normAutofit fontScale="90000"/>
          </a:bodyPr>
          <a:lstStyle/>
          <a:p>
            <a:r>
              <a:rPr lang="de-DE" dirty="0"/>
              <a:t>Reaktionen mit Sauerstoff ( O</a:t>
            </a:r>
            <a:r>
              <a:rPr lang="de-DE" baseline="-25000" dirty="0"/>
              <a:t>2</a:t>
            </a:r>
            <a:r>
              <a:rPr lang="de-DE" dirty="0"/>
              <a:t>) aus der Luft: </a:t>
            </a:r>
          </a:p>
        </p:txBody>
      </p:sp>
      <p:pic>
        <p:nvPicPr>
          <p:cNvPr id="4" name="Inhaltsplatzhalter 3" descr="Rosten_Reagenzglas_Abbildung.jpg"/>
          <p:cNvPicPr>
            <a:picLocks noGrp="1" noChangeAspect="1"/>
          </p:cNvPicPr>
          <p:nvPr>
            <p:ph idx="1"/>
          </p:nvPr>
        </p:nvPicPr>
        <p:blipFill>
          <a:blip r:embed="rId3" cstate="print"/>
          <a:stretch>
            <a:fillRect/>
          </a:stretch>
        </p:blipFill>
        <p:spPr>
          <a:xfrm>
            <a:off x="467544" y="1340768"/>
            <a:ext cx="3456384" cy="3602346"/>
          </a:xfrm>
        </p:spPr>
      </p:pic>
      <p:pic>
        <p:nvPicPr>
          <p:cNvPr id="5" name="Inhaltsplatzhalter 3" descr="Kerze_unter_Glas.jpg"/>
          <p:cNvPicPr>
            <a:picLocks noChangeAspect="1"/>
          </p:cNvPicPr>
          <p:nvPr/>
        </p:nvPicPr>
        <p:blipFill>
          <a:blip r:embed="rId4" cstate="print"/>
          <a:stretch>
            <a:fillRect/>
          </a:stretch>
        </p:blipFill>
        <p:spPr>
          <a:xfrm>
            <a:off x="3851920" y="1196752"/>
            <a:ext cx="5292080" cy="3172495"/>
          </a:xfrm>
          <a:prstGeom prst="rect">
            <a:avLst/>
          </a:prstGeom>
        </p:spPr>
      </p:pic>
      <p:sp>
        <p:nvSpPr>
          <p:cNvPr id="9228" name="Rectangle 12"/>
          <p:cNvSpPr>
            <a:spLocks noChangeArrowheads="1"/>
          </p:cNvSpPr>
          <p:nvPr/>
        </p:nvSpPr>
        <p:spPr bwMode="auto">
          <a:xfrm>
            <a:off x="4824313" y="5301208"/>
            <a:ext cx="66675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224" name="Rectangle 8"/>
          <p:cNvSpPr>
            <a:spLocks noChangeArrowheads="1"/>
          </p:cNvSpPr>
          <p:nvPr/>
        </p:nvSpPr>
        <p:spPr bwMode="auto">
          <a:xfrm>
            <a:off x="5940152" y="5301208"/>
            <a:ext cx="62230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227" name="Rectangle 11"/>
          <p:cNvSpPr>
            <a:spLocks noChangeArrowheads="1"/>
          </p:cNvSpPr>
          <p:nvPr/>
        </p:nvSpPr>
        <p:spPr bwMode="auto">
          <a:xfrm>
            <a:off x="7164288" y="5301208"/>
            <a:ext cx="62230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225" name="AutoShape 9"/>
          <p:cNvSpPr>
            <a:spLocks noChangeShapeType="1"/>
          </p:cNvSpPr>
          <p:nvPr/>
        </p:nvSpPr>
        <p:spPr bwMode="auto">
          <a:xfrm>
            <a:off x="6659463" y="5515520"/>
            <a:ext cx="358775" cy="0"/>
          </a:xfrm>
          <a:prstGeom prst="straightConnector1">
            <a:avLst/>
          </a:prstGeom>
          <a:noFill/>
          <a:ln w="285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9226" name="AutoShape 10"/>
          <p:cNvSpPr>
            <a:spLocks noChangeArrowheads="1"/>
          </p:cNvSpPr>
          <p:nvPr/>
        </p:nvSpPr>
        <p:spPr bwMode="auto">
          <a:xfrm>
            <a:off x="5659338" y="5464720"/>
            <a:ext cx="153988" cy="122238"/>
          </a:xfrm>
          <a:prstGeom prst="plus">
            <a:avLst>
              <a:gd name="adj" fmla="val 25000"/>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9229" name="Rectangle 13"/>
          <p:cNvSpPr>
            <a:spLocks noChangeArrowheads="1"/>
          </p:cNvSpPr>
          <p:nvPr/>
        </p:nvSpPr>
        <p:spPr bwMode="auto">
          <a:xfrm>
            <a:off x="3635896" y="4293096"/>
            <a:ext cx="604867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Reaktionsgleichung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(W</a:t>
            </a:r>
            <a:r>
              <a:rPr kumimoji="0" lang="de-DE" sz="1400" b="1" i="0" u="none" strike="noStrike" cap="none" normalizeH="0" baseline="0" dirty="0">
                <a:ln>
                  <a:noFill/>
                </a:ln>
                <a:solidFill>
                  <a:schemeClr val="tx1"/>
                </a:solidFill>
                <a:effectLst/>
                <a:latin typeface="Calibri"/>
                <a:ea typeface="Calibri" pitchFamily="34" charset="0"/>
                <a:cs typeface="Times New Roman" pitchFamily="18" charset="0"/>
              </a:rPr>
              <a:t>ö</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rter:  Kohlenstoff (C)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Sauerstoff( O</a:t>
            </a:r>
            <a:r>
              <a:rPr kumimoji="0" lang="de-DE" sz="1400" b="1" i="0" u="none" strike="noStrike" cap="none" normalizeH="0" baseline="-30000" dirty="0">
                <a:ln>
                  <a:noFill/>
                </a:ln>
                <a:solidFill>
                  <a:schemeClr val="tx1"/>
                </a:solidFill>
                <a:effectLst/>
                <a:latin typeface="Garamond" pitchFamily="18" charset="0"/>
                <a:ea typeface="Calibri" pitchFamily="34" charset="0"/>
                <a:cs typeface="Times New Roman" pitchFamily="18" charset="0"/>
              </a:rPr>
              <a:t>2</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Kohlenstoffdioxid (CO</a:t>
            </a:r>
            <a:r>
              <a:rPr kumimoji="0" lang="de-DE" sz="1400" b="1" i="0" u="none" strike="noStrike" cap="none" normalizeH="0" baseline="-30000" dirty="0">
                <a:ln>
                  <a:noFill/>
                </a:ln>
                <a:solidFill>
                  <a:schemeClr val="tx1"/>
                </a:solidFill>
                <a:effectLst/>
                <a:latin typeface="Garamond" pitchFamily="18" charset="0"/>
                <a:ea typeface="Calibri" pitchFamily="34" charset="0"/>
                <a:cs typeface="Times New Roman" pitchFamily="18" charset="0"/>
              </a:rPr>
              <a:t>2</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a:t>
            </a:r>
            <a:endParaRPr kumimoji="0" lang="de-DE"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a:ln>
                <a:noFill/>
              </a:ln>
              <a:solidFill>
                <a:schemeClr val="tx1"/>
              </a:solidFill>
              <a:effectLst/>
              <a:latin typeface="Arial" pitchFamily="34" charset="0"/>
              <a:cs typeface="Arial" pitchFamily="34" charset="0"/>
            </a:endParaRPr>
          </a:p>
        </p:txBody>
      </p:sp>
      <p:sp>
        <p:nvSpPr>
          <p:cNvPr id="9230" name="Rectangle 14"/>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sp>
        <p:nvSpPr>
          <p:cNvPr id="20" name="Rectangle 12"/>
          <p:cNvSpPr>
            <a:spLocks noChangeArrowheads="1"/>
          </p:cNvSpPr>
          <p:nvPr/>
        </p:nvSpPr>
        <p:spPr bwMode="auto">
          <a:xfrm>
            <a:off x="412601" y="5301208"/>
            <a:ext cx="66675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1" name="Rectangle 8"/>
          <p:cNvSpPr>
            <a:spLocks noChangeArrowheads="1"/>
          </p:cNvSpPr>
          <p:nvPr/>
        </p:nvSpPr>
        <p:spPr bwMode="auto">
          <a:xfrm>
            <a:off x="1547664" y="5301208"/>
            <a:ext cx="62230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2" name="Rectangle 11"/>
          <p:cNvSpPr>
            <a:spLocks noChangeArrowheads="1"/>
          </p:cNvSpPr>
          <p:nvPr/>
        </p:nvSpPr>
        <p:spPr bwMode="auto">
          <a:xfrm>
            <a:off x="2752576" y="5301208"/>
            <a:ext cx="622300" cy="409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3" name="AutoShape 9"/>
          <p:cNvSpPr>
            <a:spLocks noChangeShapeType="1"/>
          </p:cNvSpPr>
          <p:nvPr/>
        </p:nvSpPr>
        <p:spPr bwMode="auto">
          <a:xfrm>
            <a:off x="2247751" y="5515520"/>
            <a:ext cx="358775" cy="0"/>
          </a:xfrm>
          <a:prstGeom prst="straightConnector1">
            <a:avLst/>
          </a:prstGeom>
          <a:noFill/>
          <a:ln w="285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24" name="AutoShape 10"/>
          <p:cNvSpPr>
            <a:spLocks noChangeArrowheads="1"/>
          </p:cNvSpPr>
          <p:nvPr/>
        </p:nvSpPr>
        <p:spPr bwMode="auto">
          <a:xfrm>
            <a:off x="1247626" y="5464720"/>
            <a:ext cx="153988" cy="122238"/>
          </a:xfrm>
          <a:prstGeom prst="plus">
            <a:avLst>
              <a:gd name="adj" fmla="val 25000"/>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25" name="Rectangle 13"/>
          <p:cNvSpPr>
            <a:spLocks noChangeArrowheads="1"/>
          </p:cNvSpPr>
          <p:nvPr/>
        </p:nvSpPr>
        <p:spPr bwMode="auto">
          <a:xfrm>
            <a:off x="-684584" y="4401399"/>
            <a:ext cx="604867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Reaktionsgleichung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(W</a:t>
            </a:r>
            <a:r>
              <a:rPr kumimoji="0" lang="de-DE" sz="1400" b="1" i="0" u="none" strike="noStrike" cap="none" normalizeH="0" baseline="0" dirty="0">
                <a:ln>
                  <a:noFill/>
                </a:ln>
                <a:solidFill>
                  <a:schemeClr val="tx1"/>
                </a:solidFill>
                <a:effectLst/>
                <a:latin typeface="Calibri"/>
                <a:ea typeface="Calibri" pitchFamily="34" charset="0"/>
                <a:cs typeface="Times New Roman" pitchFamily="18" charset="0"/>
              </a:rPr>
              <a:t>ö</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rter:  Eisen (</a:t>
            </a:r>
            <a:r>
              <a:rPr kumimoji="0" lang="de-DE" sz="1400" b="1" i="0" u="none" strike="noStrike" cap="none" normalizeH="0" baseline="0" dirty="0" err="1">
                <a:ln>
                  <a:noFill/>
                </a:ln>
                <a:solidFill>
                  <a:schemeClr val="tx1"/>
                </a:solidFill>
                <a:effectLst/>
                <a:latin typeface="Garamond" pitchFamily="18" charset="0"/>
                <a:ea typeface="Calibri" pitchFamily="34" charset="0"/>
                <a:cs typeface="Times New Roman" pitchFamily="18" charset="0"/>
              </a:rPr>
              <a:t>Fe</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Sauerstoff( O</a:t>
            </a:r>
            <a:r>
              <a:rPr kumimoji="0" lang="de-DE" sz="1400" b="1" i="0" u="none" strike="noStrike" cap="none" normalizeH="0" baseline="-30000" dirty="0">
                <a:ln>
                  <a:noFill/>
                </a:ln>
                <a:solidFill>
                  <a:schemeClr val="tx1"/>
                </a:solidFill>
                <a:effectLst/>
                <a:latin typeface="Garamond" pitchFamily="18" charset="0"/>
                <a:ea typeface="Calibri" pitchFamily="34" charset="0"/>
                <a:cs typeface="Times New Roman" pitchFamily="18" charset="0"/>
              </a:rPr>
              <a:t>2</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Eisenoxid (Fe</a:t>
            </a:r>
            <a:r>
              <a:rPr kumimoji="0" lang="de-DE" sz="1400" b="1" i="0" u="none" strike="noStrike" cap="none" normalizeH="0" baseline="-25000" dirty="0">
                <a:ln>
                  <a:noFill/>
                </a:ln>
                <a:solidFill>
                  <a:schemeClr val="tx1"/>
                </a:solidFill>
                <a:effectLst/>
                <a:latin typeface="Garamond" pitchFamily="18" charset="0"/>
                <a:ea typeface="Calibri" pitchFamily="34" charset="0"/>
                <a:cs typeface="Times New Roman" pitchFamily="18" charset="0"/>
              </a:rPr>
              <a:t>2</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O</a:t>
            </a:r>
            <a:r>
              <a:rPr kumimoji="0" lang="de-DE" sz="1400" b="1" i="0" u="none" strike="noStrike" cap="none" normalizeH="0" baseline="-25000" dirty="0">
                <a:ln>
                  <a:noFill/>
                </a:ln>
                <a:solidFill>
                  <a:schemeClr val="tx1"/>
                </a:solidFill>
                <a:effectLst/>
                <a:latin typeface="Garamond" pitchFamily="18" charset="0"/>
                <a:ea typeface="Calibri" pitchFamily="34" charset="0"/>
                <a:cs typeface="Times New Roman" pitchFamily="18" charset="0"/>
              </a:rPr>
              <a:t>3</a:t>
            </a:r>
            <a:r>
              <a:rPr kumimoji="0" lang="de-DE" sz="1400" b="1" i="0" u="none" strike="noStrike" cap="none" normalizeH="0" baseline="0" dirty="0">
                <a:ln>
                  <a:noFill/>
                </a:ln>
                <a:solidFill>
                  <a:schemeClr val="tx1"/>
                </a:solidFill>
                <a:effectLst/>
                <a:latin typeface="Garamond" pitchFamily="18" charset="0"/>
                <a:ea typeface="Calibri" pitchFamily="34" charset="0"/>
                <a:cs typeface="Times New Roman" pitchFamily="18" charset="0"/>
              </a:rPr>
              <a:t>)): </a:t>
            </a:r>
            <a:endParaRPr kumimoji="0" lang="de-DE"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dirty="0">
              <a:ln>
                <a:noFill/>
              </a:ln>
              <a:solidFill>
                <a:schemeClr val="tx1"/>
              </a:solidFill>
              <a:effectLst/>
              <a:latin typeface="Arial" pitchFamily="34" charset="0"/>
              <a:cs typeface="Arial" pitchFamily="34" charset="0"/>
            </a:endParaRPr>
          </a:p>
        </p:txBody>
      </p:sp>
      <p:sp>
        <p:nvSpPr>
          <p:cNvPr id="26" name="Textfeld 25"/>
          <p:cNvSpPr txBox="1"/>
          <p:nvPr/>
        </p:nvSpPr>
        <p:spPr>
          <a:xfrm>
            <a:off x="1691680" y="1052736"/>
            <a:ext cx="5409814" cy="369332"/>
          </a:xfrm>
          <a:prstGeom prst="rect">
            <a:avLst/>
          </a:prstGeom>
          <a:noFill/>
        </p:spPr>
        <p:txBody>
          <a:bodyPr wrap="none" rtlCol="0">
            <a:spAutoFit/>
          </a:bodyPr>
          <a:lstStyle/>
          <a:p>
            <a:r>
              <a:rPr lang="de-DE" b="1" u="sng" dirty="0"/>
              <a:t>Gemeinsame </a:t>
            </a:r>
            <a:r>
              <a:rPr lang="de-DE" b="1" dirty="0"/>
              <a:t>Beobachtung bei beiden Experimenten ? </a:t>
            </a:r>
          </a:p>
        </p:txBody>
      </p:sp>
      <p:sp>
        <p:nvSpPr>
          <p:cNvPr id="27" name="Textfeld 26"/>
          <p:cNvSpPr txBox="1"/>
          <p:nvPr/>
        </p:nvSpPr>
        <p:spPr>
          <a:xfrm>
            <a:off x="1475656" y="5949280"/>
            <a:ext cx="6777496" cy="646331"/>
          </a:xfrm>
          <a:prstGeom prst="rect">
            <a:avLst/>
          </a:prstGeom>
          <a:noFill/>
        </p:spPr>
        <p:txBody>
          <a:bodyPr wrap="none" rtlCol="0">
            <a:spAutoFit/>
          </a:bodyPr>
          <a:lstStyle/>
          <a:p>
            <a:r>
              <a:rPr lang="de-DE" b="1" dirty="0"/>
              <a:t>Was ist die Gemeinsamkeit zwischen der Verbrennung der Kerze und </a:t>
            </a:r>
          </a:p>
          <a:p>
            <a:r>
              <a:rPr lang="de-DE" b="1" dirty="0"/>
              <a:t>unserer Atmung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Antwort</a:t>
            </a:r>
          </a:p>
        </p:txBody>
      </p:sp>
      <p:sp>
        <p:nvSpPr>
          <p:cNvPr id="3" name="Inhaltsplatzhalter 2"/>
          <p:cNvSpPr>
            <a:spLocks noGrp="1"/>
          </p:cNvSpPr>
          <p:nvPr>
            <p:ph idx="1"/>
          </p:nvPr>
        </p:nvSpPr>
        <p:spPr/>
        <p:txBody>
          <a:bodyPr/>
          <a:lstStyle/>
          <a:p>
            <a:r>
              <a:rPr lang="de-DE" dirty="0"/>
              <a:t>Die Atmung: Wir atmen Sauerstoff ein und Kohlendioxid aus. Unser Körper verbrennt also Kohlenstoff wie die Kerze. Bei dieser Reaktion wird Energie frei, genauso wie bei der Kerzenflamme. Diese Energie nutzt unser Körper für alle Prozesse, die in ihm stattfinden.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Wo kommt der Sauerstoff her? </a:t>
            </a:r>
          </a:p>
        </p:txBody>
      </p:sp>
      <p:pic>
        <p:nvPicPr>
          <p:cNvPr id="6" name="Inhaltsplatzhalter 5" descr="Wasserpflanze_sauerstoff.jpg"/>
          <p:cNvPicPr>
            <a:picLocks noGrp="1" noChangeAspect="1"/>
          </p:cNvPicPr>
          <p:nvPr>
            <p:ph idx="1"/>
          </p:nvPr>
        </p:nvPicPr>
        <p:blipFill>
          <a:blip r:embed="rId2" cstate="print"/>
          <a:stretch>
            <a:fillRect/>
          </a:stretch>
        </p:blipFill>
        <p:spPr>
          <a:xfrm>
            <a:off x="2195736" y="1327578"/>
            <a:ext cx="5112568" cy="5530422"/>
          </a:xfrm>
        </p:spPr>
      </p:pic>
      <p:sp>
        <p:nvSpPr>
          <p:cNvPr id="7" name="Textfeld 6"/>
          <p:cNvSpPr txBox="1"/>
          <p:nvPr/>
        </p:nvSpPr>
        <p:spPr>
          <a:xfrm>
            <a:off x="6732240" y="2132856"/>
            <a:ext cx="1586781" cy="369332"/>
          </a:xfrm>
          <a:prstGeom prst="rect">
            <a:avLst/>
          </a:prstGeom>
          <a:noFill/>
        </p:spPr>
        <p:txBody>
          <a:bodyPr wrap="none" rtlCol="0">
            <a:spAutoFit/>
          </a:bodyPr>
          <a:lstStyle/>
          <a:p>
            <a:r>
              <a:rPr lang="de-DE" b="1" dirty="0"/>
              <a:t>Beobachtung?</a:t>
            </a:r>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230</Words>
  <Application>Microsoft Office PowerPoint</Application>
  <PresentationFormat>Bildschirmpräsentation (4:3)</PresentationFormat>
  <Paragraphs>40</Paragraphs>
  <Slides>4</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Garamond</vt:lpstr>
      <vt:lpstr>Larissa-Design</vt:lpstr>
      <vt:lpstr>Zusammensetzung der Luft,  die uns umgibt und die wir atmen: </vt:lpstr>
      <vt:lpstr>Reaktionen mit Sauerstoff ( O2) aus der Luft: </vt:lpstr>
      <vt:lpstr>Antwort</vt:lpstr>
      <vt:lpstr>Wo kommt der Sauerstoff her?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Zusammensetzung der Luft,  die uns umgibt und die wir atmen:</dc:title>
  <dc:creator>Christopher Schlemm</dc:creator>
  <cp:lastModifiedBy>Christopher Schlemm</cp:lastModifiedBy>
  <cp:revision>3</cp:revision>
  <dcterms:created xsi:type="dcterms:W3CDTF">2017-11-19T18:20:29Z</dcterms:created>
  <dcterms:modified xsi:type="dcterms:W3CDTF">2025-12-18T23:34:38Z</dcterms:modified>
</cp:coreProperties>
</file>